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3" r:id="rId3"/>
    <p:sldId id="312" r:id="rId4"/>
    <p:sldId id="298" r:id="rId5"/>
    <p:sldId id="299" r:id="rId6"/>
    <p:sldId id="302" r:id="rId7"/>
    <p:sldId id="303" r:id="rId8"/>
    <p:sldId id="304" r:id="rId9"/>
    <p:sldId id="305" r:id="rId10"/>
    <p:sldId id="300" r:id="rId11"/>
    <p:sldId id="325" r:id="rId12"/>
    <p:sldId id="278" r:id="rId13"/>
    <p:sldId id="279" r:id="rId14"/>
    <p:sldId id="280" r:id="rId15"/>
    <p:sldId id="326" r:id="rId16"/>
    <p:sldId id="258" r:id="rId17"/>
    <p:sldId id="282" r:id="rId18"/>
    <p:sldId id="291" r:id="rId19"/>
    <p:sldId id="289" r:id="rId20"/>
    <p:sldId id="292" r:id="rId21"/>
    <p:sldId id="266" r:id="rId22"/>
    <p:sldId id="268" r:id="rId23"/>
    <p:sldId id="269" r:id="rId24"/>
    <p:sldId id="271" r:id="rId25"/>
    <p:sldId id="275" r:id="rId26"/>
    <p:sldId id="276" r:id="rId27"/>
    <p:sldId id="29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orld.honda.com/history/challenge/1982theworldssmallestwelding/photo03/index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ie/imgres?imgurl=http://www.gaorfid.com/images/217001%25202.45GHz.%2520Gain%2520Adjustable%2520Active%2520RFID%2520Reader.JPG&amp;imgrefurl=http://www.gaorfid.com/index.php%3Fmain_page%3Dproduct_info%26products_id%3D641&amp;h=714&amp;w=600&amp;sz=224&amp;hl=en&amp;start=1&amp;um=1&amp;usg=__IEAxxd3rYxbMrwZQkRM3F-uY_eA=&amp;tbnid=evNHzhG8iounCM:&amp;tbnh=140&amp;tbnw=118&amp;prev=/images%3Fq%3Drfid%2Breader%26um%3D1%26hl%3Den%26rlz%3D1T4GGLR_enIE222IE222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hyperlink" Target="http://images.google.ie/imgres?imgurl=http://www.themajorlearn.info/pic/RFID2.jpg&amp;imgrefurl=http://www.themajorlearn.info/Software/RFID.html&amp;h=1101&amp;w=1488&amp;sz=332&amp;hl=en&amp;start=3&amp;um=1&amp;usg=__CKZ8flyNKC_hewFd7tCNgGYLBds=&amp;tbnid=EsRrZ6pqK_r5MM:&amp;tbnh=111&amp;tbnw=150&amp;prev=/images%3Fq%3Drfid%26um%3D1%26hl%3Den%26rlz%3D1T4GGLR_enIE222IE2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ie/imgres?imgurl=http://upload.wikimedia.org/wikipedia/commons/thumb/1/13/Barcode-scanner.jpg/180px-Barcode-scanner.jpg&amp;imgrefurl=http://www.tipidpc.com/viewitem.php%3Fiid%3D1476709&amp;h=202&amp;w=180&amp;sz=5&amp;hl=en&amp;start=2&amp;um=1&amp;usg=__VidK4FCXYZSVVtTP8fMfVtLlG9c=&amp;tbnid=yO-ng8oxe3nfJM:&amp;tbnh=105&amp;tbnw=94&amp;prev=/images%3Fq%3Dbarcode%2Breader%26um%3D1%26hl%3Den%26rlz%3D1T4GGLR_enIE222IE222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png"/><Relationship Id="rId10" Type="http://schemas.openxmlformats.org/officeDocument/2006/relationships/hyperlink" Target="http://images.google.ie/imgres?imgurl=http://www.industrial-embedded.com/articles/eckles/images/2.jpg&amp;imgrefurl=http://www.industrial-embedded.com/articles/eckles/&amp;h=300&amp;w=450&amp;sz=72&amp;hl=en&amp;start=12&amp;um=1&amp;usg=__DEXHQZCSETt_iPpRR4pHVlUEp3Y=&amp;tbnid=SMUrCGXkqE-vZM:&amp;tbnh=85&amp;tbnw=127&amp;prev=/images%3Fq%3Drfid%2Breader%26um%3D1%26hl%3Den%26rlz%3D1T4GGLR_enIE222IE222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48A51-345A-452A-8DF1-CA4961001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064" y="2491530"/>
            <a:ext cx="8987335" cy="1048624"/>
          </a:xfrm>
        </p:spPr>
        <p:txBody>
          <a:bodyPr/>
          <a:lstStyle/>
          <a:p>
            <a:pPr algn="ctr"/>
            <a:r>
              <a:rPr lang="en-IE" altLang="ru-RU" sz="4000" dirty="0">
                <a:solidFill>
                  <a:srgbClr val="FFFF00"/>
                </a:solidFill>
              </a:rPr>
              <a:t>Industrial Automation - Machines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DA0276-213C-4082-AE71-172A06221C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71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oolplanner_robotstudio">
            <a:extLst>
              <a:ext uri="{FF2B5EF4-FFF2-40B4-BE49-F238E27FC236}">
                <a16:creationId xmlns:a16="http://schemas.microsoft.com/office/drawing/2014/main" id="{98FE325C-2A99-4FA7-8F31-9013BB726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6831"/>
            <a:ext cx="4614250" cy="346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gfsu1">
            <a:extLst>
              <a:ext uri="{FF2B5EF4-FFF2-40B4-BE49-F238E27FC236}">
                <a16:creationId xmlns:a16="http://schemas.microsoft.com/office/drawing/2014/main" id="{2A27C987-2B6F-4FC3-8AC0-E06520F4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50" y="3169388"/>
            <a:ext cx="33385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DesignTools-CAM">
            <a:extLst>
              <a:ext uri="{FF2B5EF4-FFF2-40B4-BE49-F238E27FC236}">
                <a16:creationId xmlns:a16="http://schemas.microsoft.com/office/drawing/2014/main" id="{1E5F0B89-4E6D-419A-B4E2-DFB5E0E36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95" y="3654412"/>
            <a:ext cx="4224205" cy="24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8E26F8-D42A-42FF-BDF9-530ACABAC555}"/>
              </a:ext>
            </a:extLst>
          </p:cNvPr>
          <p:cNvSpPr txBox="1"/>
          <p:nvPr/>
        </p:nvSpPr>
        <p:spPr>
          <a:xfrm>
            <a:off x="1430847" y="814826"/>
            <a:ext cx="864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Manipulators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D0944F5-3CC3-4B6C-8A97-746F0FC75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7347" y="645952"/>
            <a:ext cx="9103453" cy="1166070"/>
          </a:xfrm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</a:rPr>
              <a:t>Industrial Automation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27A99D6-AE4E-48BA-9DE4-E53DADB0A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7346" y="1961626"/>
            <a:ext cx="9001387" cy="4606954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ru-RU" dirty="0">
                <a:solidFill>
                  <a:srgbClr val="FFC000"/>
                </a:solidFill>
              </a:rPr>
              <a:t>Sections: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Production Systems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Automation in Production Systems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Manual Labor in Production Systems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Automation Principles and Strategies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Organization of the Course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>
            <a:extLst>
              <a:ext uri="{FF2B5EF4-FFF2-40B4-BE49-F238E27FC236}">
                <a16:creationId xmlns:a16="http://schemas.microsoft.com/office/drawing/2014/main" id="{1BCD92A7-841B-4F07-8006-E393D6A5B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7681" y="530603"/>
            <a:ext cx="9197130" cy="1675701"/>
          </a:xfrm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</a:rPr>
              <a:t>The Realities of Modern Manufacturing</a:t>
            </a:r>
          </a:p>
        </p:txBody>
      </p:sp>
      <p:sp>
        <p:nvSpPr>
          <p:cNvPr id="29699" name="Rectangle 1027">
            <a:extLst>
              <a:ext uri="{FF2B5EF4-FFF2-40B4-BE49-F238E27FC236}">
                <a16:creationId xmlns:a16="http://schemas.microsoft.com/office/drawing/2014/main" id="{06B84D77-A859-4F54-BAA1-57FB47C61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7811" y="2539480"/>
            <a:ext cx="10364439" cy="3886488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rgbClr val="FFC000"/>
                </a:solidFill>
              </a:rPr>
              <a:t>Globalization - Once underdeveloped countries (e.g., China, India, Mexico) are becoming major players in manufacturing</a:t>
            </a:r>
          </a:p>
          <a:p>
            <a:pPr eaLnBrk="1" hangingPunct="1"/>
            <a:r>
              <a:rPr lang="en-US" altLang="ru-RU" dirty="0">
                <a:solidFill>
                  <a:srgbClr val="FFC000"/>
                </a:solidFill>
              </a:rPr>
              <a:t>International outsourcing - Parts and products once made locally are now being made offshore (in China or India) or near-shore (in Eastern Europe)</a:t>
            </a:r>
          </a:p>
          <a:p>
            <a:pPr eaLnBrk="1" hangingPunct="1"/>
            <a:r>
              <a:rPr lang="en-US" altLang="ru-RU" dirty="0">
                <a:solidFill>
                  <a:srgbClr val="FFC000"/>
                </a:solidFill>
              </a:rPr>
              <a:t>Local outsourcing - Use of suppliers locally to provide parts and services</a:t>
            </a:r>
          </a:p>
          <a:p>
            <a:pPr eaLnBrk="1" hangingPunct="1"/>
            <a:endParaRPr lang="en-US" alt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A0B0151-4052-44A3-B3D1-C4ACDEB82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3312" y="457200"/>
            <a:ext cx="9259888" cy="1287710"/>
          </a:xfrm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</a:rPr>
              <a:t>More Realities of Modern Manufacturing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ACF1A89-EB5A-43BE-8B20-53699B4C2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3312" y="2052918"/>
            <a:ext cx="9944989" cy="4591163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rgbClr val="FFC000"/>
                </a:solidFill>
              </a:rPr>
              <a:t>Contract manufacturing - Companies that specialize in manufacturing entire products, not just parts, under contract to other companies</a:t>
            </a:r>
          </a:p>
          <a:p>
            <a:pPr eaLnBrk="1" hangingPunct="1"/>
            <a:r>
              <a:rPr lang="en-US" altLang="ru-RU" dirty="0">
                <a:solidFill>
                  <a:srgbClr val="FFC000"/>
                </a:solidFill>
              </a:rPr>
              <a:t>Trend toward the service sector</a:t>
            </a:r>
          </a:p>
          <a:p>
            <a:pPr eaLnBrk="1" hangingPunct="1"/>
            <a:r>
              <a:rPr lang="en-US" altLang="ru-RU" dirty="0">
                <a:solidFill>
                  <a:srgbClr val="FFC000"/>
                </a:solidFill>
              </a:rPr>
              <a:t>Quality expectations - Customers, both consumer and corporate, demand products of the highest quality</a:t>
            </a:r>
          </a:p>
          <a:p>
            <a:pPr eaLnBrk="1" hangingPunct="1"/>
            <a:r>
              <a:rPr lang="en-US" altLang="ru-RU" dirty="0">
                <a:solidFill>
                  <a:srgbClr val="FFC000"/>
                </a:solidFill>
              </a:rPr>
              <a:t>Need for operational efficiency - manufacturers must be efficient in in their operations to overcome the labor cost advantage of international competitors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>
            <a:extLst>
              <a:ext uri="{FF2B5EF4-FFF2-40B4-BE49-F238E27FC236}">
                <a16:creationId xmlns:a16="http://schemas.microsoft.com/office/drawing/2014/main" id="{49F58F96-9869-42E5-96BE-AF7F95AD6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070" y="797304"/>
            <a:ext cx="9130018" cy="895525"/>
          </a:xfrm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</a:rPr>
              <a:t>Manufacturing Approaches</a:t>
            </a:r>
          </a:p>
        </p:txBody>
      </p:sp>
      <p:sp>
        <p:nvSpPr>
          <p:cNvPr id="31747" name="Rectangle 1027">
            <a:extLst>
              <a:ext uri="{FF2B5EF4-FFF2-40B4-BE49-F238E27FC236}">
                <a16:creationId xmlns:a16="http://schemas.microsoft.com/office/drawing/2014/main" id="{5F0CC1AA-E561-4CA2-B265-88DB30450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22570" y="2644279"/>
            <a:ext cx="7009702" cy="34164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dirty="0">
                <a:solidFill>
                  <a:srgbClr val="FFC000"/>
                </a:solidFill>
              </a:rPr>
              <a:t>Automation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>
                <a:solidFill>
                  <a:srgbClr val="FFC000"/>
                </a:solidFill>
              </a:rPr>
              <a:t>Flexible manufacturing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>
                <a:solidFill>
                  <a:srgbClr val="FFC000"/>
                </a:solidFill>
              </a:rPr>
              <a:t>Quality programs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>
                <a:solidFill>
                  <a:srgbClr val="FFC000"/>
                </a:solidFill>
              </a:rPr>
              <a:t>Integration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>
                <a:solidFill>
                  <a:srgbClr val="FFC000"/>
                </a:solidFill>
              </a:rPr>
              <a:t>Lean production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AA25BE0-533C-44E3-8952-A6522843F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3182" y="597715"/>
            <a:ext cx="9071295" cy="912303"/>
          </a:xfrm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</a:rPr>
              <a:t>Production System Defined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E8FE7B5-DB1D-4487-8B2B-CF50F7E98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009" y="1676400"/>
            <a:ext cx="10008066" cy="5181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altLang="ru-RU" dirty="0">
                <a:solidFill>
                  <a:srgbClr val="FFC000"/>
                </a:solidFill>
              </a:rPr>
              <a:t>A collection of people, equipment, and procedures organized to accomplish the manufacturing operations of a company</a:t>
            </a:r>
          </a:p>
        </p:txBody>
      </p:sp>
      <p:pic>
        <p:nvPicPr>
          <p:cNvPr id="32772" name="Picture 5" descr="1">
            <a:extLst>
              <a:ext uri="{FF2B5EF4-FFF2-40B4-BE49-F238E27FC236}">
                <a16:creationId xmlns:a16="http://schemas.microsoft.com/office/drawing/2014/main" id="{936CA752-09F1-4921-840C-8A85ED239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22" y="2465924"/>
            <a:ext cx="5608040" cy="43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E3E4B46-85F2-4184-9A9C-4F7FA6172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511" y="228599"/>
            <a:ext cx="9532690" cy="1447801"/>
          </a:xfrm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</a:rPr>
              <a:t>Facilities – Factory and Equipment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2F7282D-3ECE-438E-82AE-348C19E59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011" y="1518407"/>
            <a:ext cx="9907398" cy="522634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dirty="0">
                <a:solidFill>
                  <a:srgbClr val="FFC000"/>
                </a:solidFill>
              </a:rPr>
              <a:t>Factory, production machines and tooling, material handling equipment, inspection equipment, and computer systems that control the manufacturing operations</a:t>
            </a:r>
          </a:p>
        </p:txBody>
      </p:sp>
      <p:pic>
        <p:nvPicPr>
          <p:cNvPr id="33796" name="Picture 7" descr="cr5a">
            <a:extLst>
              <a:ext uri="{FF2B5EF4-FFF2-40B4-BE49-F238E27FC236}">
                <a16:creationId xmlns:a16="http://schemas.microsoft.com/office/drawing/2014/main" id="{2F0B805E-6CE4-48A0-9839-2B970AE6A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51" y="2670246"/>
            <a:ext cx="6172898" cy="410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1">
            <a:extLst>
              <a:ext uri="{FF2B5EF4-FFF2-40B4-BE49-F238E27FC236}">
                <a16:creationId xmlns:a16="http://schemas.microsoft.com/office/drawing/2014/main" id="{AF7B0A4B-7B4C-44E7-AD44-E87D86AB1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24" y="3496112"/>
            <a:ext cx="3836565" cy="325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896AE0A2-08B5-4638-B910-9EF896634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3398" y="746620"/>
            <a:ext cx="9599802" cy="981512"/>
          </a:xfrm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</a:rPr>
              <a:t>Manufacturing Support Systems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2E25DAC-23A4-4D50-8E3D-65959EDE0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443" y="2078084"/>
            <a:ext cx="10933808" cy="4595245"/>
          </a:xfrm>
        </p:spPr>
        <p:txBody>
          <a:bodyPr>
            <a:normAutofit/>
          </a:bodyPr>
          <a:lstStyle/>
          <a:p>
            <a:pPr marL="914400" lvl="1" indent="-457200"/>
            <a:r>
              <a:rPr lang="en-US" altLang="ru-RU" b="1" dirty="0">
                <a:solidFill>
                  <a:srgbClr val="FFC000"/>
                </a:solidFill>
              </a:rPr>
              <a:t>Business functions </a:t>
            </a:r>
            <a:r>
              <a:rPr lang="en-US" altLang="ru-RU" dirty="0">
                <a:solidFill>
                  <a:srgbClr val="FFC000"/>
                </a:solidFill>
              </a:rPr>
              <a:t>- sales and marketing, order entry, cost accounting, customer billing</a:t>
            </a:r>
          </a:p>
          <a:p>
            <a:pPr marL="914400" lvl="1" indent="-457200"/>
            <a:r>
              <a:rPr lang="en-US" altLang="ru-RU" b="1" dirty="0">
                <a:solidFill>
                  <a:srgbClr val="FFC000"/>
                </a:solidFill>
              </a:rPr>
              <a:t>Product design </a:t>
            </a:r>
            <a:r>
              <a:rPr lang="en-US" altLang="ru-RU" dirty="0">
                <a:solidFill>
                  <a:srgbClr val="FFC000"/>
                </a:solidFill>
              </a:rPr>
              <a:t>- research and development, design engineering, prototype shop</a:t>
            </a:r>
          </a:p>
          <a:p>
            <a:pPr marL="914400" lvl="1" indent="-457200"/>
            <a:r>
              <a:rPr lang="en-US" altLang="ru-RU" b="1" dirty="0">
                <a:solidFill>
                  <a:srgbClr val="FFC000"/>
                </a:solidFill>
              </a:rPr>
              <a:t>Manufacturing planning </a:t>
            </a:r>
            <a:r>
              <a:rPr lang="en-US" altLang="ru-RU" dirty="0">
                <a:solidFill>
                  <a:srgbClr val="FFC000"/>
                </a:solidFill>
              </a:rPr>
              <a:t>- process planning, production planning, MRP, capacity planning</a:t>
            </a:r>
          </a:p>
          <a:p>
            <a:pPr marL="914400" lvl="1" indent="-457200"/>
            <a:r>
              <a:rPr lang="en-US" altLang="ru-RU" b="1" dirty="0">
                <a:solidFill>
                  <a:srgbClr val="FFC000"/>
                </a:solidFill>
              </a:rPr>
              <a:t>Manufacturing control</a:t>
            </a:r>
          </a:p>
          <a:p>
            <a:pPr marL="914400" lvl="1" indent="-457200">
              <a:buNone/>
            </a:pPr>
            <a:r>
              <a:rPr lang="en-US" altLang="ru-RU" dirty="0">
                <a:solidFill>
                  <a:srgbClr val="FFC000"/>
                </a:solidFill>
              </a:rPr>
              <a:t>shop floor control, </a:t>
            </a:r>
          </a:p>
          <a:p>
            <a:pPr marL="914400" lvl="1" indent="-457200">
              <a:buNone/>
            </a:pPr>
            <a:r>
              <a:rPr lang="en-US" altLang="ru-RU" dirty="0">
                <a:solidFill>
                  <a:srgbClr val="FFC000"/>
                </a:solidFill>
              </a:rPr>
              <a:t>inventory control, quality control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DE07501-30AC-445D-ADC0-B74F2F280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705904" cy="1376082"/>
          </a:xfrm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</a:rPr>
              <a:t>Computer Integrated Manufacturing</a:t>
            </a:r>
          </a:p>
        </p:txBody>
      </p:sp>
      <p:pic>
        <p:nvPicPr>
          <p:cNvPr id="35843" name="Picture 4" descr="1">
            <a:extLst>
              <a:ext uri="{FF2B5EF4-FFF2-40B4-BE49-F238E27FC236}">
                <a16:creationId xmlns:a16="http://schemas.microsoft.com/office/drawing/2014/main" id="{BFC95C09-7D1B-467A-89A1-186849D42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9" y="2284560"/>
            <a:ext cx="9740448" cy="341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C3E60AF-4464-441D-88A1-4900C9D09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048911"/>
          </a:xfrm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</a:rPr>
              <a:t>Automated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7E61A-DCB6-4504-A00E-B00F2203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1629"/>
            <a:ext cx="9483594" cy="5134063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endParaRPr lang="en-US" dirty="0"/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Examples:</a:t>
            </a:r>
          </a:p>
          <a:p>
            <a:pPr marL="457200" indent="-457200">
              <a:defRPr/>
            </a:pPr>
            <a:r>
              <a:rPr lang="en-US" dirty="0">
                <a:solidFill>
                  <a:srgbClr val="FFC000"/>
                </a:solidFill>
              </a:rPr>
              <a:t>Automated machine tools</a:t>
            </a:r>
          </a:p>
          <a:p>
            <a:pPr marL="457200" indent="-457200">
              <a:defRPr/>
            </a:pPr>
            <a:r>
              <a:rPr lang="en-US" dirty="0">
                <a:solidFill>
                  <a:srgbClr val="FFC000"/>
                </a:solidFill>
              </a:rPr>
              <a:t>Transfer lines</a:t>
            </a:r>
          </a:p>
          <a:p>
            <a:pPr marL="457200" indent="-457200">
              <a:defRPr/>
            </a:pPr>
            <a:r>
              <a:rPr lang="en-US" dirty="0">
                <a:solidFill>
                  <a:srgbClr val="FFC000"/>
                </a:solidFill>
              </a:rPr>
              <a:t>Automated assembly systems</a:t>
            </a:r>
          </a:p>
          <a:p>
            <a:pPr marL="457200" indent="-457200">
              <a:defRPr/>
            </a:pPr>
            <a:r>
              <a:rPr lang="en-US" dirty="0">
                <a:solidFill>
                  <a:srgbClr val="FFC000"/>
                </a:solidFill>
              </a:rPr>
              <a:t>Industrial robots</a:t>
            </a:r>
          </a:p>
          <a:p>
            <a:pPr marL="457200" indent="-457200">
              <a:defRPr/>
            </a:pPr>
            <a:r>
              <a:rPr lang="en-US" dirty="0">
                <a:solidFill>
                  <a:srgbClr val="FFC000"/>
                </a:solidFill>
              </a:rPr>
              <a:t>Automated material handling and storage systems</a:t>
            </a:r>
          </a:p>
          <a:p>
            <a:pPr marL="457200" indent="-457200">
              <a:defRPr/>
            </a:pPr>
            <a:r>
              <a:rPr lang="en-US" dirty="0">
                <a:solidFill>
                  <a:srgbClr val="FFC000"/>
                </a:solidFill>
              </a:rPr>
              <a:t>Automatic inspection systems for quality control</a:t>
            </a:r>
          </a:p>
          <a:p>
            <a:pPr>
              <a:defRPr/>
            </a:pPr>
            <a:endParaRPr lang="en-IE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4F164B-7B49-4560-B014-D4AAC4F5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676400"/>
            <a:ext cx="1371600" cy="8382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GB" dirty="0"/>
              <a:t>Automated</a:t>
            </a:r>
          </a:p>
          <a:p>
            <a:pPr>
              <a:defRPr/>
            </a:pPr>
            <a:r>
              <a:rPr lang="en-GB" dirty="0"/>
              <a:t>System</a:t>
            </a:r>
            <a:endParaRPr lang="en-IE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9004D0F-895E-4973-967C-947C531F6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676400"/>
            <a:ext cx="1371600" cy="838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GB" dirty="0"/>
              <a:t>Periodic</a:t>
            </a:r>
          </a:p>
          <a:p>
            <a:pPr>
              <a:defRPr/>
            </a:pPr>
            <a:r>
              <a:rPr lang="en-GB" dirty="0"/>
              <a:t>Worker</a:t>
            </a:r>
          </a:p>
        </p:txBody>
      </p:sp>
      <p:cxnSp>
        <p:nvCxnSpPr>
          <p:cNvPr id="8" name="Straight Arrow Connector 14">
            <a:extLst>
              <a:ext uri="{FF2B5EF4-FFF2-40B4-BE49-F238E27FC236}">
                <a16:creationId xmlns:a16="http://schemas.microsoft.com/office/drawing/2014/main" id="{1BFE5482-A92D-4251-997B-4A5EC1AA020E}"/>
              </a:ext>
            </a:extLst>
          </p:cNvPr>
          <p:cNvCxnSpPr>
            <a:cxnSpLocks noChangeShapeType="1"/>
            <a:stCxn id="7" idx="3"/>
            <a:endCxn id="5" idx="1"/>
          </p:cNvCxnSpPr>
          <p:nvPr/>
        </p:nvCxnSpPr>
        <p:spPr bwMode="auto">
          <a:xfrm>
            <a:off x="7848600" y="2095500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871" name="Chevron 17">
            <a:extLst>
              <a:ext uri="{FF2B5EF4-FFF2-40B4-BE49-F238E27FC236}">
                <a16:creationId xmlns:a16="http://schemas.microsoft.com/office/drawing/2014/main" id="{B4894DD4-95BA-4A3B-92B7-06350EC58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048000"/>
            <a:ext cx="609600" cy="838200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IE"/>
          </a:p>
        </p:txBody>
      </p:sp>
      <p:sp>
        <p:nvSpPr>
          <p:cNvPr id="36872" name="Chevron 18">
            <a:extLst>
              <a:ext uri="{FF2B5EF4-FFF2-40B4-BE49-F238E27FC236}">
                <a16:creationId xmlns:a16="http://schemas.microsoft.com/office/drawing/2014/main" id="{C706B097-AC22-45F6-B016-9A136DA8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048000"/>
            <a:ext cx="609600" cy="838200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IE"/>
          </a:p>
        </p:txBody>
      </p:sp>
      <p:sp>
        <p:nvSpPr>
          <p:cNvPr id="36873" name="Chevron 19">
            <a:extLst>
              <a:ext uri="{FF2B5EF4-FFF2-40B4-BE49-F238E27FC236}">
                <a16:creationId xmlns:a16="http://schemas.microsoft.com/office/drawing/2014/main" id="{DB8507C7-35E2-4DED-A4BE-1FBCC99D8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048000"/>
            <a:ext cx="609600" cy="838200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IE"/>
          </a:p>
        </p:txBody>
      </p:sp>
      <p:sp>
        <p:nvSpPr>
          <p:cNvPr id="36874" name="Chevron 20">
            <a:extLst>
              <a:ext uri="{FF2B5EF4-FFF2-40B4-BE49-F238E27FC236}">
                <a16:creationId xmlns:a16="http://schemas.microsoft.com/office/drawing/2014/main" id="{5AB7ED94-8687-497D-A383-33CA26F5F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048000"/>
            <a:ext cx="609600" cy="838200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IE"/>
          </a:p>
        </p:txBody>
      </p:sp>
      <p:sp>
        <p:nvSpPr>
          <p:cNvPr id="36875" name="Chevron 21">
            <a:extLst>
              <a:ext uri="{FF2B5EF4-FFF2-40B4-BE49-F238E27FC236}">
                <a16:creationId xmlns:a16="http://schemas.microsoft.com/office/drawing/2014/main" id="{795EA569-69E4-4C6F-90FF-A7E6554E7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3048000"/>
            <a:ext cx="609600" cy="838200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IE"/>
          </a:p>
        </p:txBody>
      </p:sp>
      <p:sp>
        <p:nvSpPr>
          <p:cNvPr id="36876" name="TextBox 22">
            <a:extLst>
              <a:ext uri="{FF2B5EF4-FFF2-40B4-BE49-F238E27FC236}">
                <a16:creationId xmlns:a16="http://schemas.microsoft.com/office/drawing/2014/main" id="{65D8BC49-A7B6-4428-B74A-09AD964C5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438" y="3276600"/>
            <a:ext cx="2189162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ru-RU" sz="1800"/>
              <a:t>Transformation Process</a:t>
            </a:r>
            <a:endParaRPr lang="en-IE" altLang="ru-RU" sz="1800"/>
          </a:p>
        </p:txBody>
      </p:sp>
      <p:cxnSp>
        <p:nvCxnSpPr>
          <p:cNvPr id="36877" name="Straight Arrow Connector 24">
            <a:extLst>
              <a:ext uri="{FF2B5EF4-FFF2-40B4-BE49-F238E27FC236}">
                <a16:creationId xmlns:a16="http://schemas.microsoft.com/office/drawing/2014/main" id="{706927F5-4A80-4E8F-9FB8-7A6D86A424A8}"/>
              </a:ext>
            </a:extLst>
          </p:cNvPr>
          <p:cNvCxnSpPr>
            <a:cxnSpLocks noChangeShapeType="1"/>
            <a:endCxn id="5" idx="2"/>
          </p:cNvCxnSpPr>
          <p:nvPr/>
        </p:nvCxnSpPr>
        <p:spPr bwMode="auto">
          <a:xfrm rot="5400000" flipH="1" flipV="1">
            <a:off x="8763001" y="2743201"/>
            <a:ext cx="4572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1D151F4-4527-4E67-9467-2F20D14E3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032133"/>
          </a:xfrm>
        </p:spPr>
        <p:txBody>
          <a:bodyPr/>
          <a:lstStyle/>
          <a:p>
            <a:pPr eaLnBrk="1" hangingPunct="1"/>
            <a:r>
              <a:rPr lang="en-IE" altLang="ru-RU" dirty="0">
                <a:solidFill>
                  <a:srgbClr val="FFFF00"/>
                </a:solidFill>
              </a:rPr>
              <a:t>Industrial Automation - Machines</a:t>
            </a:r>
            <a:endParaRPr lang="en-US" altLang="ru-RU" dirty="0">
              <a:solidFill>
                <a:srgbClr val="FFFF00"/>
              </a:solidFill>
            </a:endParaRPr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510BD1B2-8F05-477D-8DF9-747A77021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34200" y="1676400"/>
            <a:ext cx="3887598" cy="457339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IE" altLang="ru-RU" dirty="0">
                <a:solidFill>
                  <a:srgbClr val="FFC000"/>
                </a:solidFill>
              </a:rPr>
              <a:t>Storage Systems</a:t>
            </a:r>
          </a:p>
          <a:p>
            <a:pPr eaLnBrk="1" hangingPunct="1"/>
            <a:r>
              <a:rPr lang="en-IE" altLang="ru-RU" dirty="0">
                <a:solidFill>
                  <a:srgbClr val="FFC000"/>
                </a:solidFill>
              </a:rPr>
              <a:t>Handling Systems</a:t>
            </a:r>
          </a:p>
          <a:p>
            <a:pPr eaLnBrk="1" hangingPunct="1"/>
            <a:r>
              <a:rPr lang="en-IE" altLang="ru-RU" dirty="0">
                <a:solidFill>
                  <a:srgbClr val="FFC000"/>
                </a:solidFill>
              </a:rPr>
              <a:t>Assembly Lines</a:t>
            </a:r>
          </a:p>
          <a:p>
            <a:pPr lvl="1" eaLnBrk="1" hangingPunct="1"/>
            <a:r>
              <a:rPr lang="en-IE" altLang="ru-RU" sz="2000" dirty="0">
                <a:solidFill>
                  <a:srgbClr val="FFC000"/>
                </a:solidFill>
              </a:rPr>
              <a:t>Assembly Cells</a:t>
            </a:r>
          </a:p>
          <a:p>
            <a:pPr lvl="1" eaLnBrk="1" hangingPunct="1"/>
            <a:r>
              <a:rPr lang="en-IE" altLang="ru-RU" sz="2000" dirty="0">
                <a:solidFill>
                  <a:srgbClr val="FFC000"/>
                </a:solidFill>
              </a:rPr>
              <a:t>Machines</a:t>
            </a:r>
          </a:p>
          <a:p>
            <a:pPr lvl="2" eaLnBrk="1" hangingPunct="1"/>
            <a:r>
              <a:rPr lang="en-IE" altLang="ru-RU" sz="2000" dirty="0">
                <a:solidFill>
                  <a:srgbClr val="FFC000"/>
                </a:solidFill>
              </a:rPr>
              <a:t>Actuators</a:t>
            </a:r>
          </a:p>
          <a:p>
            <a:pPr lvl="2" eaLnBrk="1" hangingPunct="1"/>
            <a:r>
              <a:rPr lang="en-IE" altLang="ru-RU" sz="2000" dirty="0">
                <a:solidFill>
                  <a:srgbClr val="FFC000"/>
                </a:solidFill>
              </a:rPr>
              <a:t>Sensors</a:t>
            </a:r>
          </a:p>
          <a:p>
            <a:pPr eaLnBrk="1" hangingPunct="1"/>
            <a:r>
              <a:rPr lang="en-IE" altLang="ru-RU" dirty="0">
                <a:solidFill>
                  <a:srgbClr val="FFC000"/>
                </a:solidFill>
              </a:rPr>
              <a:t>Production Lines</a:t>
            </a:r>
          </a:p>
          <a:p>
            <a:pPr lvl="1" eaLnBrk="1" hangingPunct="1"/>
            <a:r>
              <a:rPr lang="en-IE" altLang="ru-RU" sz="2000" dirty="0">
                <a:solidFill>
                  <a:srgbClr val="FFC000"/>
                </a:solidFill>
              </a:rPr>
              <a:t>Production Cells</a:t>
            </a:r>
          </a:p>
          <a:p>
            <a:pPr lvl="1" eaLnBrk="1" hangingPunct="1"/>
            <a:r>
              <a:rPr lang="en-IE" altLang="ru-RU" sz="2000" dirty="0">
                <a:solidFill>
                  <a:srgbClr val="FFC000"/>
                </a:solidFill>
              </a:rPr>
              <a:t>Machines</a:t>
            </a:r>
          </a:p>
          <a:p>
            <a:pPr lvl="2" eaLnBrk="1" hangingPunct="1"/>
            <a:r>
              <a:rPr lang="en-IE" altLang="ru-RU" sz="2000" dirty="0">
                <a:solidFill>
                  <a:srgbClr val="FFC000"/>
                </a:solidFill>
              </a:rPr>
              <a:t>Actuators</a:t>
            </a:r>
          </a:p>
          <a:p>
            <a:pPr lvl="2" eaLnBrk="1" hangingPunct="1"/>
            <a:r>
              <a:rPr lang="en-IE" altLang="ru-RU" sz="2000" dirty="0">
                <a:solidFill>
                  <a:srgbClr val="FFC000"/>
                </a:solidFill>
              </a:rPr>
              <a:t>Sensors</a:t>
            </a:r>
          </a:p>
          <a:p>
            <a:pPr eaLnBrk="1" hangingPunct="1"/>
            <a:endParaRPr lang="en-US" altLang="ru-RU" dirty="0"/>
          </a:p>
        </p:txBody>
      </p:sp>
      <p:pic>
        <p:nvPicPr>
          <p:cNvPr id="14340" name="Picture 5" descr="chp_manufacturing_systems_1">
            <a:extLst>
              <a:ext uri="{FF2B5EF4-FFF2-40B4-BE49-F238E27FC236}">
                <a16:creationId xmlns:a16="http://schemas.microsoft.com/office/drawing/2014/main" id="{85441DE0-A5CF-47AF-BA30-465DD9AEE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1617677"/>
            <a:ext cx="5899523" cy="47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6826038-B34F-4134-A309-1ABE346FA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7162800" cy="1066800"/>
          </a:xfrm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</a:rPr>
              <a:t>Three Automation Types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3590BF3-A914-4D78-8201-E1398F899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590800"/>
            <a:ext cx="2057400" cy="990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Programmable</a:t>
            </a:r>
          </a:p>
          <a:p>
            <a:pPr eaLnBrk="1" hangingPunct="1"/>
            <a:r>
              <a:rPr lang="en-GB" alt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Automation</a:t>
            </a:r>
            <a:endParaRPr lang="en-IE" alt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B431FE1F-3426-4EAC-BF74-5A1F46F10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76600"/>
            <a:ext cx="2057400" cy="990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Flexible</a:t>
            </a:r>
          </a:p>
          <a:p>
            <a:pPr eaLnBrk="1" hangingPunct="1"/>
            <a:r>
              <a:rPr lang="en-GB" alt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Automation</a:t>
            </a:r>
            <a:endParaRPr lang="en-IE" alt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D85E8556-4546-4D43-8068-7FDF313D4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962400"/>
            <a:ext cx="2057400" cy="990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Fixed</a:t>
            </a:r>
          </a:p>
          <a:p>
            <a:pPr eaLnBrk="1" hangingPunct="1"/>
            <a:r>
              <a:rPr lang="en-GB" alt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Automation</a:t>
            </a:r>
            <a:endParaRPr lang="en-IE" alt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7894" name="Straight Arrow Connector 7">
            <a:extLst>
              <a:ext uri="{FF2B5EF4-FFF2-40B4-BE49-F238E27FC236}">
                <a16:creationId xmlns:a16="http://schemas.microsoft.com/office/drawing/2014/main" id="{FC70284E-8942-4913-B209-6B46B1A0EDB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447801" y="3657601"/>
            <a:ext cx="30480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5" name="Straight Arrow Connector 9">
            <a:extLst>
              <a:ext uri="{FF2B5EF4-FFF2-40B4-BE49-F238E27FC236}">
                <a16:creationId xmlns:a16="http://schemas.microsoft.com/office/drawing/2014/main" id="{90583441-563A-4C58-879F-D372FCCC72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71800" y="5181600"/>
            <a:ext cx="6324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TextBox 10">
            <a:extLst>
              <a:ext uri="{FF2B5EF4-FFF2-40B4-BE49-F238E27FC236}">
                <a16:creationId xmlns:a16="http://schemas.microsoft.com/office/drawing/2014/main" id="{F3886D60-CDD9-46D4-B507-543CB761A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3200401"/>
            <a:ext cx="95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ru-RU" dirty="0">
                <a:solidFill>
                  <a:schemeClr val="accent6">
                    <a:lumMod val="75000"/>
                  </a:schemeClr>
                </a:solidFill>
              </a:rPr>
              <a:t>Variety</a:t>
            </a:r>
            <a:endParaRPr lang="en-IE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897" name="TextBox 11">
            <a:extLst>
              <a:ext uri="{FF2B5EF4-FFF2-40B4-BE49-F238E27FC236}">
                <a16:creationId xmlns:a16="http://schemas.microsoft.com/office/drawing/2014/main" id="{EEE1ADEF-E753-4714-8D63-B24EC05CC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5410201"/>
            <a:ext cx="1128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ru-RU" dirty="0">
                <a:solidFill>
                  <a:schemeClr val="accent6">
                    <a:lumMod val="75000"/>
                  </a:schemeClr>
                </a:solidFill>
              </a:rPr>
              <a:t>Quantity</a:t>
            </a:r>
            <a:endParaRPr lang="en-IE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084BE93-7040-4EC4-8B6E-1E9564E5D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6217" y="505437"/>
            <a:ext cx="7162800" cy="1066800"/>
          </a:xfrm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</a:rPr>
              <a:t>Fixed Automation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BF96C5E-EC3B-4D82-AFFD-1A9A06E16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178" y="2183235"/>
            <a:ext cx="9924176" cy="444616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dirty="0">
                <a:solidFill>
                  <a:srgbClr val="FFC000"/>
                </a:solidFill>
              </a:rPr>
              <a:t>Sequence of processing (or assembly) operations is fixed by the equipment configuration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ru-RU" dirty="0">
              <a:solidFill>
                <a:srgbClr val="FFC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dirty="0">
                <a:solidFill>
                  <a:srgbClr val="FFC000"/>
                </a:solidFill>
              </a:rPr>
              <a:t>Typical features:</a:t>
            </a:r>
          </a:p>
          <a:p>
            <a:pPr eaLnBrk="1" hangingPunct="1"/>
            <a:r>
              <a:rPr lang="en-US" altLang="ru-RU" dirty="0">
                <a:solidFill>
                  <a:srgbClr val="FFC000"/>
                </a:solidFill>
              </a:rPr>
              <a:t>Suited to high production quantities</a:t>
            </a:r>
          </a:p>
          <a:p>
            <a:pPr eaLnBrk="1" hangingPunct="1"/>
            <a:r>
              <a:rPr lang="en-US" altLang="ru-RU" dirty="0">
                <a:solidFill>
                  <a:srgbClr val="FFC000"/>
                </a:solidFill>
              </a:rPr>
              <a:t>High initial investment for custom-engineered equipment</a:t>
            </a:r>
          </a:p>
          <a:p>
            <a:pPr eaLnBrk="1" hangingPunct="1"/>
            <a:r>
              <a:rPr lang="en-US" altLang="ru-RU" dirty="0">
                <a:solidFill>
                  <a:srgbClr val="FFC000"/>
                </a:solidFill>
              </a:rPr>
              <a:t>High production rates</a:t>
            </a:r>
          </a:p>
          <a:p>
            <a:pPr eaLnBrk="1" hangingPunct="1"/>
            <a:r>
              <a:rPr lang="en-US" altLang="ru-RU" dirty="0">
                <a:solidFill>
                  <a:srgbClr val="FFC000"/>
                </a:solidFill>
              </a:rPr>
              <a:t>Relatively inflexible in accommodating product variety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EBA2E046-0243-49E5-B95F-EE6B71CFD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9292" y="587228"/>
            <a:ext cx="9213908" cy="922789"/>
          </a:xfrm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</a:rPr>
              <a:t>Programmable Automation</a:t>
            </a:r>
          </a:p>
        </p:txBody>
      </p:sp>
      <p:sp>
        <p:nvSpPr>
          <p:cNvPr id="39939" name="Rectangle 1027">
            <a:extLst>
              <a:ext uri="{FF2B5EF4-FFF2-40B4-BE49-F238E27FC236}">
                <a16:creationId xmlns:a16="http://schemas.microsoft.com/office/drawing/2014/main" id="{473D0302-B218-4286-94A1-DEC3A233A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5343" y="1676400"/>
            <a:ext cx="9731229" cy="49844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dirty="0">
                <a:solidFill>
                  <a:srgbClr val="FFC000"/>
                </a:solidFill>
              </a:rPr>
              <a:t>Capability to change the sequence of operations through reprogramming to accommodate different product configurations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dirty="0">
                <a:solidFill>
                  <a:srgbClr val="FFC000"/>
                </a:solidFill>
              </a:rPr>
              <a:t>Typical features: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>
                <a:solidFill>
                  <a:srgbClr val="FFC000"/>
                </a:solidFill>
              </a:rPr>
              <a:t>High investment in programmable equipment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>
                <a:solidFill>
                  <a:srgbClr val="FFC000"/>
                </a:solidFill>
              </a:rPr>
              <a:t>Lower production rates than fixed automation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>
                <a:solidFill>
                  <a:srgbClr val="FFC000"/>
                </a:solidFill>
              </a:rPr>
              <a:t>Flexibility to deal with variations and changes in product configuration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>
                <a:solidFill>
                  <a:srgbClr val="FFC000"/>
                </a:solidFill>
              </a:rPr>
              <a:t>Most suitable for batch 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dirty="0">
                <a:solidFill>
                  <a:srgbClr val="FFC000"/>
                </a:solidFill>
              </a:rPr>
              <a:t>Physical setup and part program must be changed between jobs (batches)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7C7EDF6-F89C-405F-B0D0-D572D081F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007" y="427838"/>
            <a:ext cx="9759193" cy="867561"/>
          </a:xfrm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</a:rPr>
              <a:t>Flexible Automation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463D72B-7FAA-44B8-A90C-49B56A724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007" y="1600200"/>
            <a:ext cx="10242958" cy="5029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dirty="0">
                <a:solidFill>
                  <a:srgbClr val="FFC000"/>
                </a:solidFill>
              </a:rPr>
              <a:t>System is capable of changing over from one job to the next with little lost time between jobs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ru-RU" dirty="0">
              <a:solidFill>
                <a:srgbClr val="FFC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dirty="0">
                <a:solidFill>
                  <a:srgbClr val="FFC000"/>
                </a:solidFill>
              </a:rPr>
              <a:t>Typical features:</a:t>
            </a:r>
          </a:p>
          <a:p>
            <a:pPr eaLnBrk="1" hangingPunct="1"/>
            <a:r>
              <a:rPr lang="en-US" altLang="ru-RU" dirty="0">
                <a:solidFill>
                  <a:srgbClr val="FFC000"/>
                </a:solidFill>
              </a:rPr>
              <a:t>High investment for custom-engineered system</a:t>
            </a:r>
          </a:p>
          <a:p>
            <a:pPr eaLnBrk="1" hangingPunct="1"/>
            <a:r>
              <a:rPr lang="en-US" altLang="ru-RU" dirty="0">
                <a:solidFill>
                  <a:srgbClr val="FFC000"/>
                </a:solidFill>
              </a:rPr>
              <a:t>Continuous production of variable mixes of products</a:t>
            </a:r>
          </a:p>
          <a:p>
            <a:pPr eaLnBrk="1" hangingPunct="1"/>
            <a:r>
              <a:rPr lang="en-US" altLang="ru-RU" dirty="0">
                <a:solidFill>
                  <a:srgbClr val="FFC000"/>
                </a:solidFill>
              </a:rPr>
              <a:t>Medium production rates</a:t>
            </a:r>
          </a:p>
          <a:p>
            <a:pPr eaLnBrk="1" hangingPunct="1"/>
            <a:r>
              <a:rPr lang="en-US" altLang="ru-RU" dirty="0">
                <a:solidFill>
                  <a:srgbClr val="FFC000"/>
                </a:solidFill>
              </a:rPr>
              <a:t>Flexibility to deal with soft product variety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0FD5044-5352-46BA-9E03-51BEBBC8C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7318" y="320879"/>
            <a:ext cx="8963636" cy="1066800"/>
          </a:xfrm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</a:rPr>
              <a:t>Reasons for Automating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2EA962F-2A7B-44C4-9012-0A6F707C3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5343" y="1676400"/>
            <a:ext cx="9481657" cy="49530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To increase labor productivity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To reduce labor cost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To mitigate the effects of labor shortages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To reduce or remove routine manual and clerical tasks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To improve worker safety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To improve product quality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To reduce manufacturing lead time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To accomplish what cannot be done manually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To avoid the high cost of not automating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3DBB734-AD63-4E79-8A40-F0C465594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675" y="228600"/>
            <a:ext cx="9658525" cy="1066800"/>
          </a:xfrm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</a:rPr>
              <a:t>Automation Principle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3FCBD78-13CB-4EB0-922E-589FCFE5C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6895" y="1524000"/>
            <a:ext cx="9826305" cy="51054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Understand the existing process </a:t>
            </a:r>
          </a:p>
          <a:p>
            <a:pPr marL="914400" lvl="1" indent="-457200"/>
            <a:r>
              <a:rPr lang="en-US" altLang="ru-RU" dirty="0">
                <a:solidFill>
                  <a:srgbClr val="FFC000"/>
                </a:solidFill>
              </a:rPr>
              <a:t>Input/output analysis</a:t>
            </a:r>
          </a:p>
          <a:p>
            <a:pPr marL="914400" lvl="1" indent="-457200"/>
            <a:r>
              <a:rPr lang="en-US" altLang="ru-RU" dirty="0">
                <a:solidFill>
                  <a:srgbClr val="FFC000"/>
                </a:solidFill>
              </a:rPr>
              <a:t>Value chain analysis</a:t>
            </a:r>
          </a:p>
          <a:p>
            <a:pPr marL="914400" lvl="1" indent="-457200"/>
            <a:r>
              <a:rPr lang="en-US" altLang="ru-RU" dirty="0">
                <a:solidFill>
                  <a:srgbClr val="FFC000"/>
                </a:solidFill>
              </a:rPr>
              <a:t>Charting techniques and mathematical modeling 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Simplify the process </a:t>
            </a:r>
          </a:p>
          <a:p>
            <a:pPr marL="914400" lvl="1" indent="-457200"/>
            <a:r>
              <a:rPr lang="en-US" altLang="ru-RU" dirty="0">
                <a:solidFill>
                  <a:srgbClr val="FFC000"/>
                </a:solidFill>
              </a:rPr>
              <a:t>Reduce unnecessary steps and moves 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Automate the process</a:t>
            </a:r>
          </a:p>
          <a:p>
            <a:pPr marL="914400" lvl="1" indent="-457200"/>
            <a:r>
              <a:rPr lang="en-US" altLang="ru-RU" dirty="0">
                <a:solidFill>
                  <a:srgbClr val="FFC000"/>
                </a:solidFill>
              </a:rPr>
              <a:t>Ten strategies for automation and production systems</a:t>
            </a:r>
          </a:p>
          <a:p>
            <a:pPr marL="914400" lvl="1" indent="-457200"/>
            <a:r>
              <a:rPr lang="en-US" altLang="ru-RU" dirty="0">
                <a:solidFill>
                  <a:srgbClr val="FFC000"/>
                </a:solidFill>
              </a:rPr>
              <a:t>Automation migration strategy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D201063-9C75-4E4F-9707-9A15E964D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121" y="228600"/>
            <a:ext cx="9541079" cy="1066800"/>
          </a:xfrm>
        </p:spPr>
        <p:txBody>
          <a:bodyPr/>
          <a:lstStyle/>
          <a:p>
            <a:pPr algn="ctr" eaLnBrk="1" hangingPunct="1"/>
            <a:r>
              <a:rPr lang="en-US" altLang="ru-RU" dirty="0">
                <a:solidFill>
                  <a:srgbClr val="FFFF00"/>
                </a:solidFill>
              </a:rPr>
              <a:t>Automation Strategies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154BD61-7B23-4F4F-ADF3-A1C404812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9448800" cy="50292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Specialization of operations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Combined operations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Simultaneous operations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Integration of operations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Increased flexibility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Improved material handling and storage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On-line inspection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Process control and optimization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Plant operations control</a:t>
            </a:r>
          </a:p>
          <a:p>
            <a:pPr marL="457200" indent="-457200">
              <a:buFontTx/>
              <a:buAutoNum type="arabicPeriod"/>
            </a:pPr>
            <a:r>
              <a:rPr lang="en-US" altLang="ru-RU" dirty="0">
                <a:solidFill>
                  <a:srgbClr val="FFC000"/>
                </a:solidFill>
              </a:rPr>
              <a:t>Computer-integrated manufacturing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E33283A-FB34-4135-BCBB-1BC67956B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723" y="3085401"/>
            <a:ext cx="3669484" cy="1449198"/>
          </a:xfrm>
        </p:spPr>
        <p:txBody>
          <a:bodyPr/>
          <a:lstStyle/>
          <a:p>
            <a:pPr eaLnBrk="1" hangingPunct="1"/>
            <a:r>
              <a:rPr lang="en-US" altLang="ru-RU" sz="2800" dirty="0">
                <a:solidFill>
                  <a:srgbClr val="FFFF00"/>
                </a:solidFill>
              </a:rPr>
              <a:t>Automation Migration Strategy</a:t>
            </a:r>
          </a:p>
        </p:txBody>
      </p:sp>
      <p:pic>
        <p:nvPicPr>
          <p:cNvPr id="45059" name="Picture 4" descr="1">
            <a:extLst>
              <a:ext uri="{FF2B5EF4-FFF2-40B4-BE49-F238E27FC236}">
                <a16:creationId xmlns:a16="http://schemas.microsoft.com/office/drawing/2014/main" id="{7C73385F-9D09-468B-877D-1B38CEA83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81" y="762000"/>
            <a:ext cx="68389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F5FBA470-17B5-467F-96A1-29061FFCA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065689"/>
          </a:xfrm>
        </p:spPr>
        <p:txBody>
          <a:bodyPr/>
          <a:lstStyle/>
          <a:p>
            <a:pPr eaLnBrk="1" hangingPunct="1"/>
            <a:r>
              <a:rPr lang="en-IE" altLang="ru-RU" dirty="0">
                <a:solidFill>
                  <a:srgbClr val="FFFF00"/>
                </a:solidFill>
              </a:rPr>
              <a:t>Industrial Automation - Computing</a:t>
            </a:r>
            <a:endParaRPr lang="en-US" altLang="ru-RU" dirty="0">
              <a:solidFill>
                <a:srgbClr val="FFFF00"/>
              </a:solidFill>
            </a:endParaRPr>
          </a:p>
        </p:txBody>
      </p:sp>
      <p:pic>
        <p:nvPicPr>
          <p:cNvPr id="15363" name="Picture 6" descr="smc-delta-3_networked_environment">
            <a:extLst>
              <a:ext uri="{FF2B5EF4-FFF2-40B4-BE49-F238E27FC236}">
                <a16:creationId xmlns:a16="http://schemas.microsoft.com/office/drawing/2014/main" id="{56B86C83-28FE-48A6-AFF3-EA365BAC7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8" y="1533087"/>
            <a:ext cx="7183772" cy="513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C933DE33-6ACC-4B2C-B9D6-59F6397F3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676400"/>
            <a:ext cx="2133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IE" altLang="ru-RU" sz="2000" dirty="0">
                <a:solidFill>
                  <a:srgbClr val="FFC000"/>
                </a:solidFill>
                <a:latin typeface="Arial" panose="020B0604020202020204" pitchFamily="34" charset="0"/>
              </a:rPr>
              <a:t>Computers</a:t>
            </a:r>
          </a:p>
          <a:p>
            <a:pPr algn="l" eaLnBrk="1" hangingPunct="1"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IE" altLang="ru-RU" sz="2000" dirty="0">
                <a:solidFill>
                  <a:srgbClr val="FFC000"/>
                </a:solidFill>
                <a:latin typeface="Arial" panose="020B0604020202020204" pitchFamily="34" charset="0"/>
              </a:rPr>
              <a:t>Controllers</a:t>
            </a:r>
          </a:p>
          <a:p>
            <a:pPr lvl="1" algn="l" eaLnBrk="1" hangingPunct="1">
              <a:spcBef>
                <a:spcPct val="20000"/>
              </a:spcBef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en-IE" altLang="ru-RU" sz="2000" dirty="0">
                <a:solidFill>
                  <a:srgbClr val="FFC000"/>
                </a:solidFill>
                <a:latin typeface="Arial" panose="020B0604020202020204" pitchFamily="34" charset="0"/>
              </a:rPr>
              <a:t>Actuators</a:t>
            </a:r>
          </a:p>
          <a:p>
            <a:pPr lvl="1" algn="l" eaLnBrk="1" hangingPunct="1">
              <a:spcBef>
                <a:spcPct val="20000"/>
              </a:spcBef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en-IE" altLang="ru-RU" sz="2000" dirty="0">
                <a:solidFill>
                  <a:srgbClr val="FFC000"/>
                </a:solidFill>
                <a:latin typeface="Arial" panose="020B0604020202020204" pitchFamily="34" charset="0"/>
              </a:rPr>
              <a:t>Sensors</a:t>
            </a:r>
          </a:p>
          <a:p>
            <a:pPr algn="l" eaLnBrk="1" hangingPunct="1">
              <a:spcBef>
                <a:spcPct val="20000"/>
              </a:spcBef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IE" altLang="ru-RU" sz="2000" dirty="0">
                <a:solidFill>
                  <a:srgbClr val="FFC000"/>
                </a:solidFill>
                <a:latin typeface="Arial" panose="020B0604020202020204" pitchFamily="34" charset="0"/>
              </a:rPr>
              <a:t>Software</a:t>
            </a:r>
            <a:endParaRPr lang="en-US" altLang="ru-RU" sz="200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orldsmall_pho_02">
            <a:hlinkClick r:id="rId2"/>
            <a:extLst>
              <a:ext uri="{FF2B5EF4-FFF2-40B4-BE49-F238E27FC236}">
                <a16:creationId xmlns:a16="http://schemas.microsoft.com/office/drawing/2014/main" id="{DC1D190A-D85D-44EB-9023-8BEB1434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obotwelding">
            <a:extLst>
              <a:ext uri="{FF2B5EF4-FFF2-40B4-BE49-F238E27FC236}">
                <a16:creationId xmlns:a16="http://schemas.microsoft.com/office/drawing/2014/main" id="{D9F1019D-45C0-4BB9-B648-D71A7E290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45" y="2632136"/>
            <a:ext cx="4379137" cy="341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Lc2s">
            <a:extLst>
              <a:ext uri="{FF2B5EF4-FFF2-40B4-BE49-F238E27FC236}">
                <a16:creationId xmlns:a16="http://schemas.microsoft.com/office/drawing/2014/main" id="{936C07DA-4688-45C4-AE01-04EE510A3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4" y="2632137"/>
            <a:ext cx="3707141" cy="341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300px-Industrial_Robotics_in_car_production">
            <a:extLst>
              <a:ext uri="{FF2B5EF4-FFF2-40B4-BE49-F238E27FC236}">
                <a16:creationId xmlns:a16="http://schemas.microsoft.com/office/drawing/2014/main" id="{43CD9765-0FC5-468F-BB70-0EBB2586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09" y="2632137"/>
            <a:ext cx="2734752" cy="341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DAE988-A797-4EA5-8DE2-2FB53569C29F}"/>
              </a:ext>
            </a:extLst>
          </p:cNvPr>
          <p:cNvSpPr txBox="1"/>
          <p:nvPr/>
        </p:nvSpPr>
        <p:spPr>
          <a:xfrm>
            <a:off x="754213" y="806746"/>
            <a:ext cx="9111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Industrial robots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ED30C6DF-26C8-4E6B-BC98-576296B6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32" y="2790826"/>
            <a:ext cx="3276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180px-SmartCart_assembly_AGV">
            <a:extLst>
              <a:ext uri="{FF2B5EF4-FFF2-40B4-BE49-F238E27FC236}">
                <a16:creationId xmlns:a16="http://schemas.microsoft.com/office/drawing/2014/main" id="{ACE86FED-E466-4456-9AB0-901D5BBE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261" y="3109607"/>
            <a:ext cx="3029823" cy="29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575D281F-7BC1-4FE5-AC33-A1A09B1E5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4" y="2790826"/>
            <a:ext cx="507999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E778FA-0EA5-4A46-B977-935B2871DE6C}"/>
              </a:ext>
            </a:extLst>
          </p:cNvPr>
          <p:cNvSpPr txBox="1"/>
          <p:nvPr/>
        </p:nvSpPr>
        <p:spPr>
          <a:xfrm>
            <a:off x="1006679" y="604007"/>
            <a:ext cx="8791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Industrial robots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nc_machine">
            <a:extLst>
              <a:ext uri="{FF2B5EF4-FFF2-40B4-BE49-F238E27FC236}">
                <a16:creationId xmlns:a16="http://schemas.microsoft.com/office/drawing/2014/main" id="{0BF75D2F-CE4D-4F5A-91D7-F1801DA8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79" y="2603093"/>
            <a:ext cx="4662512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nc-machine">
            <a:extLst>
              <a:ext uri="{FF2B5EF4-FFF2-40B4-BE49-F238E27FC236}">
                <a16:creationId xmlns:a16="http://schemas.microsoft.com/office/drawing/2014/main" id="{4DBCBD34-B867-4E21-A3C9-4DC2BD860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093"/>
            <a:ext cx="3671888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machine">
            <a:extLst>
              <a:ext uri="{FF2B5EF4-FFF2-40B4-BE49-F238E27FC236}">
                <a16:creationId xmlns:a16="http://schemas.microsoft.com/office/drawing/2014/main" id="{18F2B906-23D7-4724-9B3F-389A5D37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391" y="2936431"/>
            <a:ext cx="3880609" cy="29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F241CB-C5D9-48E5-B895-694EA6D1189C}"/>
              </a:ext>
            </a:extLst>
          </p:cNvPr>
          <p:cNvSpPr txBox="1"/>
          <p:nvPr/>
        </p:nvSpPr>
        <p:spPr>
          <a:xfrm>
            <a:off x="1275127" y="552857"/>
            <a:ext cx="8707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Industrial machines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LC%20cab%20interior">
            <a:extLst>
              <a:ext uri="{FF2B5EF4-FFF2-40B4-BE49-F238E27FC236}">
                <a16:creationId xmlns:a16="http://schemas.microsoft.com/office/drawing/2014/main" id="{B5464328-670A-4635-B1DB-D760824ED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02" y="2896738"/>
            <a:ext cx="4159161" cy="311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SiemensLogoPLC">
            <a:extLst>
              <a:ext uri="{FF2B5EF4-FFF2-40B4-BE49-F238E27FC236}">
                <a16:creationId xmlns:a16="http://schemas.microsoft.com/office/drawing/2014/main" id="{4A570E02-0319-4FE3-9684-45E415FF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4" y="3325448"/>
            <a:ext cx="3674378" cy="226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AMR___PLC_System">
            <a:extLst>
              <a:ext uri="{FF2B5EF4-FFF2-40B4-BE49-F238E27FC236}">
                <a16:creationId xmlns:a16="http://schemas.microsoft.com/office/drawing/2014/main" id="{30C7A520-C57B-4D04-9335-A9F88CD35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2460510"/>
            <a:ext cx="4211637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BF5CBE-CCC4-4A89-A93B-56D82601B095}"/>
              </a:ext>
            </a:extLst>
          </p:cNvPr>
          <p:cNvSpPr txBox="1"/>
          <p:nvPr/>
        </p:nvSpPr>
        <p:spPr>
          <a:xfrm>
            <a:off x="1409350" y="536895"/>
            <a:ext cx="8514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Controllers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FID2">
            <a:hlinkClick r:id="rId2"/>
            <a:extLst>
              <a:ext uri="{FF2B5EF4-FFF2-40B4-BE49-F238E27FC236}">
                <a16:creationId xmlns:a16="http://schemas.microsoft.com/office/drawing/2014/main" id="{3EA87605-59CD-4A29-ACF8-DC4DE78B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4832350"/>
            <a:ext cx="27368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rfid-tag">
            <a:extLst>
              <a:ext uri="{FF2B5EF4-FFF2-40B4-BE49-F238E27FC236}">
                <a16:creationId xmlns:a16="http://schemas.microsoft.com/office/drawing/2014/main" id="{45ADF197-A203-4120-BDF6-D459E4C5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1"/>
            <a:ext cx="32035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barcode">
            <a:extLst>
              <a:ext uri="{FF2B5EF4-FFF2-40B4-BE49-F238E27FC236}">
                <a16:creationId xmlns:a16="http://schemas.microsoft.com/office/drawing/2014/main" id="{43C85489-E7BF-4633-93A4-7807EBF6D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33375"/>
            <a:ext cx="23399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180px-Barcode-scanner">
            <a:hlinkClick r:id="rId6"/>
            <a:extLst>
              <a:ext uri="{FF2B5EF4-FFF2-40B4-BE49-F238E27FC236}">
                <a16:creationId xmlns:a16="http://schemas.microsoft.com/office/drawing/2014/main" id="{3EB7C968-C57F-4B32-BD99-378597170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333375"/>
            <a:ext cx="1546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217001%25202">
            <a:hlinkClick r:id="rId8"/>
            <a:extLst>
              <a:ext uri="{FF2B5EF4-FFF2-40B4-BE49-F238E27FC236}">
                <a16:creationId xmlns:a16="http://schemas.microsoft.com/office/drawing/2014/main" id="{722D6365-3E2A-43CD-8E7B-567DC0BE5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319588"/>
            <a:ext cx="21399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2">
            <a:hlinkClick r:id="rId10"/>
            <a:extLst>
              <a:ext uri="{FF2B5EF4-FFF2-40B4-BE49-F238E27FC236}">
                <a16:creationId xmlns:a16="http://schemas.microsoft.com/office/drawing/2014/main" id="{03581660-52D8-42A7-B363-B9DE8A63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357563"/>
            <a:ext cx="25495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627</Words>
  <Application>Microsoft Office PowerPoint</Application>
  <PresentationFormat>Широкоэкранный</PresentationFormat>
  <Paragraphs>139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Century Gothic</vt:lpstr>
      <vt:lpstr>Wingdings</vt:lpstr>
      <vt:lpstr>Wingdings 3</vt:lpstr>
      <vt:lpstr>Ион</vt:lpstr>
      <vt:lpstr>Industrial Automation - Machines</vt:lpstr>
      <vt:lpstr>Industrial Automation - Machines</vt:lpstr>
      <vt:lpstr>Industrial Automation - Computing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Industrial Automation</vt:lpstr>
      <vt:lpstr>The Realities of Modern Manufacturing</vt:lpstr>
      <vt:lpstr>More Realities of Modern Manufacturing</vt:lpstr>
      <vt:lpstr>Manufacturing Approaches</vt:lpstr>
      <vt:lpstr>Production System Defined</vt:lpstr>
      <vt:lpstr>Facilities – Factory and Equipment</vt:lpstr>
      <vt:lpstr>Manufacturing Support Systems</vt:lpstr>
      <vt:lpstr>Computer Integrated Manufacturing</vt:lpstr>
      <vt:lpstr>Automated System</vt:lpstr>
      <vt:lpstr>Three Automation Types</vt:lpstr>
      <vt:lpstr>Fixed Automation</vt:lpstr>
      <vt:lpstr>Programmable Automation</vt:lpstr>
      <vt:lpstr>Flexible Automation</vt:lpstr>
      <vt:lpstr>Reasons for Automating</vt:lpstr>
      <vt:lpstr>Automation Principle</vt:lpstr>
      <vt:lpstr>Automation Strategies</vt:lpstr>
      <vt:lpstr>Automation Migration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Automation - Machines</dc:title>
  <dc:creator>Владислав Карюкин</dc:creator>
  <cp:lastModifiedBy>Владислав Карюкин</cp:lastModifiedBy>
  <cp:revision>3</cp:revision>
  <dcterms:created xsi:type="dcterms:W3CDTF">2019-11-06T18:58:23Z</dcterms:created>
  <dcterms:modified xsi:type="dcterms:W3CDTF">2019-11-06T19:18:03Z</dcterms:modified>
</cp:coreProperties>
</file>